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0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562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4816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152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92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27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58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1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7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7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6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5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6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5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1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  <p:sldLayoutId id="21474839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011" y="1532965"/>
            <a:ext cx="9403977" cy="231289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  <a:t>Годишен отчет на бюджета на </a:t>
            </a:r>
            <a:br>
              <a:rPr lang="ru-RU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</a:br>
            <a:r>
              <a:rPr lang="ru-RU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  <a:t>50.ОУ „Васил Левски“</a:t>
            </a:r>
            <a:br>
              <a:rPr lang="ru-RU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</a:br>
            <a:r>
              <a:rPr lang="ru-RU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  <a:t>към 31.12.20</a:t>
            </a:r>
            <a:r>
              <a:rPr lang="en-US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  <a:t>2</a:t>
            </a:r>
            <a:r>
              <a:rPr lang="bg-BG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  <a:t>4</a:t>
            </a:r>
            <a:r>
              <a:rPr lang="ru-RU" sz="5300" b="1" spc="50" dirty="0">
                <a:ln w="0"/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  <a:cs typeface="Times New Roman" panose="02020603050405020304" pitchFamily="18" charset="0"/>
              </a:rPr>
              <a:t> г.</a:t>
            </a:r>
            <a:endParaRPr lang="bg-BG" sz="5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Headings)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4365812"/>
            <a:ext cx="8534400" cy="77992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altLang="en-US" sz="4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Бюджет за 20</a:t>
            </a:r>
            <a:r>
              <a:rPr lang="en-US" altLang="en-US" sz="4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2</a:t>
            </a:r>
            <a:r>
              <a:rPr lang="bg-BG" altLang="en-US" sz="4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4 г</a:t>
            </a:r>
            <a:r>
              <a:rPr lang="ru-RU" altLang="en-US" sz="4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.: </a:t>
            </a:r>
            <a:r>
              <a:rPr lang="bg-BG" sz="4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2 559 805 </a:t>
            </a:r>
            <a:r>
              <a:rPr lang="ru-RU" sz="4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лв</a:t>
            </a:r>
            <a:r>
              <a:rPr lang="ru-RU" altLang="en-US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4" name="Графика 3" descr="Шапка за дипломиране">
            <a:extLst>
              <a:ext uri="{FF2B5EF4-FFF2-40B4-BE49-F238E27FC236}">
                <a16:creationId xmlns:a16="http://schemas.microsoft.com/office/drawing/2014/main" id="{9E0B7D25-70FB-6658-404E-E79AF1771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36755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40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06" y="1102659"/>
            <a:ext cx="10892118" cy="14542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altLang="en-US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Заплати по трудови правоотношения и други възнаграждения на персонала</a:t>
            </a:r>
            <a:endParaRPr lang="bg-BG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rebuchet MS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76" y="2556932"/>
            <a:ext cx="10990729" cy="3763186"/>
          </a:xfrm>
        </p:spPr>
        <p:txBody>
          <a:bodyPr>
            <a:normAutofit lnSpcReduction="10000"/>
          </a:bodyPr>
          <a:lstStyle/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Заплати и възнаграждения на персонала, наети по трудови правоотношения</a:t>
            </a:r>
            <a:r>
              <a:rPr lang="en-US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– </a:t>
            </a:r>
            <a:endParaRPr lang="bg-BG" altLang="en-US" b="1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    1 599 402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Осигуровки работодател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362 393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Изплатени суми за СБКО и представително облекло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38 625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  <a:endParaRPr lang="en-US" altLang="en-US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Изразходвани средства за персонала по извънтрудови правоотношения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6 767 л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Изразходвани средства за други плащания и възнаграждения </a:t>
            </a:r>
          </a:p>
          <a:p>
            <a:pPr marL="45720" indent="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/болнични работодател/ -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8 669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Изразходвани средства за обезщетения на персонала с характер на възнаграждение – </a:t>
            </a:r>
          </a:p>
          <a:p>
            <a:pPr marL="0" indent="0">
              <a:buNone/>
            </a:pP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   1 494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endParaRPr lang="en-US" altLang="en-US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61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40000">
        <p15:prstTrans prst="curtains"/>
      </p:transition>
    </mc:Choice>
    <mc:Fallback xmlns="">
      <p:transition spd="slow" advTm="4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941" y="914401"/>
            <a:ext cx="10094259" cy="101301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bg-BG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Разходи за издръжка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188" y="2106707"/>
            <a:ext cx="10309412" cy="3769161"/>
          </a:xfrm>
        </p:spPr>
        <p:txBody>
          <a:bodyPr>
            <a:normAutofit fontScale="92500" lnSpcReduction="20000"/>
          </a:bodyPr>
          <a:lstStyle/>
          <a:p>
            <a:endParaRPr lang="bg-BG" altLang="en-US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Работно облекло – </a:t>
            </a:r>
            <a:r>
              <a:rPr lang="bg-BG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2 380 </a:t>
            </a:r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Вода, горива, ел. енергия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31 043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Закуски на учениците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64 260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Застраховка сграда и имущество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2 317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Учебници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45 543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Разходи за материали в т.ч. мат. по поддръжка, канц. материали и др.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94 509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Външни услуги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в т. ч. охрана, мобилни, стационарни, софтуерни, дезинфекция, дезинсекция, квалификация на персонала, по НП Заедно в изкуствата и в спорта и др.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170 497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Разходи за ремонт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102 523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endParaRPr lang="bg-BG" dirty="0"/>
          </a:p>
        </p:txBody>
      </p:sp>
      <p:pic>
        <p:nvPicPr>
          <p:cNvPr id="5" name="Графика 4" descr="Бизнес растеж">
            <a:extLst>
              <a:ext uri="{FF2B5EF4-FFF2-40B4-BE49-F238E27FC236}">
                <a16:creationId xmlns:a16="http://schemas.microsoft.com/office/drawing/2014/main" id="{8908C93F-6B35-ECEF-248E-6587C7DEB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3341" y="914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201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0000">
        <p15:prstTrans prst="prestige"/>
      </p:transition>
    </mc:Choice>
    <mc:Fallback xmlns="">
      <p:transition spd="slow" advTm="4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987" y="842682"/>
            <a:ext cx="9843247" cy="10105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bg-BG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Разходи за издръжка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988" y="2447364"/>
            <a:ext cx="9637059" cy="2994211"/>
          </a:xfrm>
        </p:spPr>
        <p:txBody>
          <a:bodyPr>
            <a:normAutofit/>
          </a:bodyPr>
          <a:lstStyle/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Компютърно и хардуерно оборудване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16 327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Придобиване на стопански инвентар – </a:t>
            </a:r>
            <a:r>
              <a:rPr lang="bg-BG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849 </a:t>
            </a:r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Разходи за командировки </a:t>
            </a:r>
            <a:r>
              <a:rPr lang="bg-BG" kern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– </a:t>
            </a:r>
            <a:r>
              <a:rPr lang="bg-BG" b="1" kern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3 194 </a:t>
            </a:r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Разходи за придобиване на друго оборудване, машини и съоръжения – </a:t>
            </a:r>
            <a:endParaRPr lang="en-US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    </a:t>
            </a:r>
            <a:r>
              <a:rPr lang="bg-BG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4 682 </a:t>
            </a:r>
            <a:r>
              <a:rPr lang="bg-BG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Медикаменти – </a:t>
            </a:r>
            <a:r>
              <a:rPr lang="bg-BG" altLang="en-US" b="1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473 </a:t>
            </a:r>
            <a:r>
              <a:rPr lang="bg-BG" altLang="en-US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pPr marL="0" indent="0">
              <a:buNone/>
            </a:pPr>
            <a:endParaRPr lang="bg-BG" altLang="en-US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endParaRPr lang="bg-BG" dirty="0">
              <a:latin typeface="Trebuchet MS (Headings)"/>
            </a:endParaRPr>
          </a:p>
        </p:txBody>
      </p:sp>
      <p:pic>
        <p:nvPicPr>
          <p:cNvPr id="4" name="Графика 3" descr="Бизнес растеж">
            <a:extLst>
              <a:ext uri="{FF2B5EF4-FFF2-40B4-BE49-F238E27FC236}">
                <a16:creationId xmlns:a16="http://schemas.microsoft.com/office/drawing/2014/main" id="{9A5C6B6E-7D5E-F0BA-FD89-66FFBF323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0212" y="778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13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0000">
        <p15:prstTrans prst="prestige"/>
      </p:transition>
    </mc:Choice>
    <mc:Fallback xmlns="">
      <p:transition spd="slow" advTm="4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272" y="804672"/>
            <a:ext cx="10524564" cy="91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alt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  </a:t>
            </a:r>
            <a:r>
              <a:rPr lang="ru-RU" alt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Средна брутна работна заплата</a:t>
            </a:r>
            <a:br>
              <a:rPr lang="ru-RU" alt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</a:br>
            <a:br>
              <a:rPr lang="ru-RU" alt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</a:br>
            <a:br>
              <a:rPr lang="ru-RU" altLang="en-US" dirty="0">
                <a:solidFill>
                  <a:srgbClr val="92D050"/>
                </a:solidFill>
                <a:latin typeface="Trebuchet MS (Headings)"/>
              </a:rPr>
            </a:br>
            <a:br>
              <a:rPr lang="ru-RU" altLang="en-US" dirty="0">
                <a:solidFill>
                  <a:srgbClr val="92D050"/>
                </a:solidFill>
                <a:latin typeface="Trebuchet MS (Headings)"/>
              </a:rPr>
            </a:br>
            <a:br>
              <a:rPr lang="ru-RU" altLang="en-US" dirty="0">
                <a:solidFill>
                  <a:srgbClr val="0000FF"/>
                </a:solidFill>
                <a:latin typeface="Arial" charset="0"/>
              </a:rPr>
            </a:br>
            <a:endParaRPr lang="bg-B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95" y="2706624"/>
            <a:ext cx="10587318" cy="2350008"/>
          </a:xfrm>
        </p:spPr>
        <p:txBody>
          <a:bodyPr>
            <a:normAutofit/>
          </a:bodyPr>
          <a:lstStyle/>
          <a:p>
            <a:r>
              <a:rPr lang="ru-RU" altLang="en-US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Средната  брутна  месечна заплата на 1 лице от педагогическия персонал /ПП/ по щат към 31.12.2024 г. е</a:t>
            </a:r>
            <a:r>
              <a:rPr lang="ru-RU" altLang="en-US" b="1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 2 357,81 </a:t>
            </a:r>
            <a:r>
              <a:rPr lang="ru-RU" altLang="en-US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лв. (при численост на педагогическия  персонал 45 чов.)</a:t>
            </a:r>
          </a:p>
          <a:p>
            <a:r>
              <a:rPr lang="ru-RU" altLang="en-US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Средната брутна  месечна заплата на 1 лице от непедагогически персонал /НП/  по щат към 31.12.2024 г. е </a:t>
            </a:r>
            <a:r>
              <a:rPr lang="ru-RU" altLang="en-US" b="1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1 777,32 </a:t>
            </a:r>
            <a:r>
              <a:rPr lang="ru-RU" altLang="en-US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лв. (при численост  на непедагогическия персонал 7,5 чов.)</a:t>
            </a:r>
          </a:p>
        </p:txBody>
      </p:sp>
      <p:pic>
        <p:nvPicPr>
          <p:cNvPr id="5" name="Графика 4" descr="Пари">
            <a:extLst>
              <a:ext uri="{FF2B5EF4-FFF2-40B4-BE49-F238E27FC236}">
                <a16:creationId xmlns:a16="http://schemas.microsoft.com/office/drawing/2014/main" id="{56E76093-63F2-AF93-8ECF-4A1BB2975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835" y="7395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8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30000">
        <p14:glitter pattern="hexagon"/>
      </p:transition>
    </mc:Choice>
    <mc:Fallback xmlns="">
      <p:transition spd="slow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472" y="797858"/>
            <a:ext cx="10318376" cy="105538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bg-BG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  <a:cs typeface="Times New Roman" panose="02020603050405020304" pitchFamily="18" charset="0"/>
              </a:rPr>
              <a:t>Други възнаграждения</a:t>
            </a:r>
            <a:endParaRPr lang="bg-BG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rebuchet MS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471" y="2259106"/>
            <a:ext cx="10000126" cy="3625097"/>
          </a:xfrm>
        </p:spPr>
        <p:txBody>
          <a:bodyPr>
            <a:normAutofit fontScale="25000" lnSpcReduction="20000"/>
          </a:bodyPr>
          <a:lstStyle/>
          <a:p>
            <a:pPr marL="46545" indent="0" algn="just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Изплатено  диф. заплащане за учебната 2023/2024 г.</a:t>
            </a:r>
            <a:r>
              <a:rPr lang="en-US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r>
              <a:rPr lang="bg-BG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– </a:t>
            </a:r>
            <a:r>
              <a:rPr lang="bg-BG" altLang="en-US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62 506 </a:t>
            </a:r>
            <a:r>
              <a:rPr lang="bg-BG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</a:t>
            </a:r>
          </a:p>
          <a:p>
            <a:pPr marL="46545" indent="0" algn="just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endParaRPr lang="en-US" altLang="en-US" sz="7200" dirty="0">
              <a:solidFill>
                <a:schemeClr val="bg2">
                  <a:lumMod val="75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46545" indent="0" algn="just">
              <a:spcBef>
                <a:spcPts val="600"/>
              </a:spcBef>
              <a:buClr>
                <a:schemeClr val="accent6">
                  <a:lumMod val="50000"/>
                </a:schemeClr>
              </a:buClr>
              <a:buNone/>
              <a:defRPr/>
            </a:pPr>
            <a:r>
              <a:rPr lang="ru-RU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Изплатени възнаграждения за празници до 3 пъти годишно:</a:t>
            </a:r>
          </a:p>
          <a:p>
            <a:pPr marL="46545" indent="0" algn="just">
              <a:spcBef>
                <a:spcPts val="600"/>
              </a:spcBef>
              <a:buClr>
                <a:schemeClr val="accent6">
                  <a:lumMod val="50000"/>
                </a:schemeClr>
              </a:buClr>
              <a:buNone/>
              <a:defRPr/>
            </a:pPr>
            <a:r>
              <a:rPr lang="ru-RU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- 26 398 лв. за 24.05.2024г.</a:t>
            </a: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- 25 534 лв. за 15.09.2024г.</a:t>
            </a: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- 31 537 лв. за 25.12.2024г.</a:t>
            </a:r>
          </a:p>
          <a:p>
            <a:pPr marL="503745" indent="-45720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Tx/>
              <a:buChar char="-"/>
              <a:defRPr/>
            </a:pPr>
            <a:endParaRPr lang="ru-RU" sz="7200" b="1" dirty="0">
              <a:solidFill>
                <a:schemeClr val="bg2">
                  <a:lumMod val="75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46545" indent="0" algn="just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Изплатена 13-та заплата в края на годината 2024 г. – </a:t>
            </a:r>
            <a:r>
              <a:rPr lang="ru-RU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76 823 лв.</a:t>
            </a:r>
          </a:p>
          <a:p>
            <a:pPr marL="46545" indent="0" algn="just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</a:p>
          <a:p>
            <a:pPr marL="46545" indent="0" algn="just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bg-BG" altLang="en-US" sz="7200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Общо изплатени суми за допълнителни възнаграждения без включени осигурителни вноски – </a:t>
            </a:r>
            <a:r>
              <a:rPr lang="bg-BG" altLang="en-US" sz="7200" b="1" dirty="0">
                <a:solidFill>
                  <a:schemeClr val="bg2">
                    <a:lumMod val="75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222 798 лв.</a:t>
            </a:r>
            <a:endParaRPr lang="en-US" altLang="en-US" sz="7200" b="1" dirty="0">
              <a:solidFill>
                <a:schemeClr val="bg2">
                  <a:lumMod val="75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46545" indent="0" algn="just">
              <a:spcBef>
                <a:spcPts val="600"/>
              </a:spcBef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en-US" altLang="en-US" sz="7200" dirty="0">
                <a:solidFill>
                  <a:schemeClr val="bg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endParaRPr lang="ru-RU" altLang="en-US" sz="7200" dirty="0">
              <a:solidFill>
                <a:schemeClr val="bg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 typeface="Georgia" panose="02040502050405020303" pitchFamily="18" charset="0"/>
              <a:buNone/>
              <a:defRPr/>
            </a:pPr>
            <a:endParaRPr lang="en-US" altLang="en-US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 typeface="Georgia" panose="02040502050405020303" pitchFamily="18" charset="0"/>
              <a:buNone/>
              <a:defRPr/>
            </a:pPr>
            <a:endParaRPr lang="bg-BG" altLang="en-US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 typeface="Georgia" panose="02040502050405020303" pitchFamily="18" charset="0"/>
              <a:buNone/>
              <a:defRPr/>
            </a:pPr>
            <a:endParaRPr lang="bg-BG" altLang="en-US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 typeface="Georgia" panose="02040502050405020303" pitchFamily="18" charset="0"/>
              <a:buNone/>
              <a:defRPr/>
            </a:pPr>
            <a:endParaRPr lang="bg-BG" altLang="en-US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 typeface="Georgia" panose="02040502050405020303" pitchFamily="18" charset="0"/>
              <a:buNone/>
              <a:defRPr/>
            </a:pPr>
            <a:endParaRPr lang="ru-RU" altLang="en-US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45" indent="0" algn="just" fontAlgn="auto">
              <a:spcBef>
                <a:spcPts val="600"/>
              </a:spcBef>
              <a:buClr>
                <a:srgbClr val="F14124">
                  <a:lumMod val="75000"/>
                </a:srgbClr>
              </a:buClr>
              <a:buFont typeface="Georgia" panose="02040502050405020303" pitchFamily="18" charset="0"/>
              <a:buNone/>
              <a:defRPr/>
            </a:pPr>
            <a:endParaRPr lang="ru-RU" altLang="en-US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pic>
        <p:nvPicPr>
          <p:cNvPr id="5" name="Графика 4" descr="Групов успех">
            <a:extLst>
              <a:ext uri="{FF2B5EF4-FFF2-40B4-BE49-F238E27FC236}">
                <a16:creationId xmlns:a16="http://schemas.microsoft.com/office/drawing/2014/main" id="{12B4757C-398D-1E5B-4685-F336778EC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6085" y="769739"/>
            <a:ext cx="914400" cy="914400"/>
          </a:xfrm>
          <a:prstGeom prst="rect">
            <a:avLst/>
          </a:prstGeom>
        </p:spPr>
      </p:pic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12C15611-771E-6B9B-DB7C-99B84BD45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1436" y="797858"/>
            <a:ext cx="914479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48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0000">
        <p14:ripple/>
      </p:transition>
    </mc:Choice>
    <mc:Fallback xmlns="">
      <p:transition spd="slow" advTm="6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4525" y="528914"/>
            <a:ext cx="10039640" cy="10040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Проекти</a:t>
            </a:r>
            <a:endParaRPr lang="en-US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rebuchet MS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216" y="1777257"/>
            <a:ext cx="10002949" cy="4551830"/>
          </a:xfrm>
        </p:spPr>
        <p:txBody>
          <a:bodyPr>
            <a:normAutofit fontScale="85000" lnSpcReduction="20000"/>
          </a:bodyPr>
          <a:lstStyle/>
          <a:p>
            <a:pPr marL="319088" lvl="1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18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“ПМС 46”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2024 г. – </a:t>
            </a:r>
            <a:r>
              <a:rPr lang="en-US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4 650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получени средства ; разходени към 31.12.2024 г.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4 650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материали.</a:t>
            </a: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100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“</a:t>
            </a:r>
            <a:r>
              <a:rPr lang="ru-RU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Занимания по интереси</a:t>
            </a: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”</a:t>
            </a:r>
            <a:r>
              <a:rPr lang="ru-RU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r>
              <a:rPr lang="ru-RU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-  </a:t>
            </a:r>
            <a:r>
              <a:rPr lang="ru-RU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22 657 </a:t>
            </a:r>
            <a:r>
              <a:rPr lang="ru-RU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получени средства по бюджет, от тях изразходвани за възнаграждения и осигуровки </a:t>
            </a:r>
            <a:r>
              <a:rPr lang="ru-RU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23 250 </a:t>
            </a:r>
            <a:r>
              <a:rPr lang="ru-RU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лв., и за материали </a:t>
            </a:r>
            <a:r>
              <a:rPr lang="ru-RU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1 406 </a:t>
            </a:r>
            <a:r>
              <a:rPr lang="ru-RU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</a:t>
            </a:r>
            <a:endParaRPr lang="bg-BG" sz="2100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100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“Спортни бази за спорт за всички”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2024 г.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560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получени средства ; разходени към 31.12.2024 г.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560 лв.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за стипендии.</a:t>
            </a:r>
          </a:p>
          <a:p>
            <a:pPr marL="604838" lvl="1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100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“УСПЕХ ЗА ТЕБ”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2024 г.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28 181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получени средства; разходени към 31.12.2024 г.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17 144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възнаграждения,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3 259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осигуровки и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7 778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материали.</a:t>
            </a: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100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“По НП заедно в изкуствата и в спорта”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2024 г.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0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получени средства; разходени към 31.12.2024 г.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4 439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възнаграждения,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879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лв. за осигурителни вноски и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14 518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лв. за материали.</a:t>
            </a: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100" kern="0" dirty="0">
              <a:solidFill>
                <a:schemeClr val="tx2">
                  <a:lumMod val="10000"/>
                </a:schemeClr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2100" b="1" i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“Проект Еразъм +”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2024 г. –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27 817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получени средства през 2023 г.; разходени към 31.12.2024 г. –</a:t>
            </a:r>
            <a:r>
              <a:rPr lang="en-US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3 257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възнаграждения,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58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 лв. за осигуровки,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3 858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материали,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6 538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външни услуги и </a:t>
            </a:r>
            <a:r>
              <a:rPr lang="bg-BG" sz="2100" b="1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15 696 </a:t>
            </a:r>
            <a:r>
              <a:rPr lang="bg-BG" sz="2100" kern="0" dirty="0">
                <a:solidFill>
                  <a:schemeClr val="tx2">
                    <a:lumMod val="10000"/>
                  </a:schemeClr>
                </a:solidFill>
                <a:latin typeface="Trebuchet MS (Headings)"/>
                <a:cs typeface="Times New Roman" panose="02020603050405020304" pitchFamily="18" charset="0"/>
              </a:rPr>
              <a:t>лв. за командировки в чужбина.</a:t>
            </a: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0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20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319088" lvl="1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18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319088" lvl="1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18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319088" lvl="1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18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319088" lvl="1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18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  <a:p>
            <a:pPr marL="319088" lvl="1" indent="0">
              <a:spcBef>
                <a:spcPts val="0"/>
              </a:spcBef>
              <a:buClr>
                <a:schemeClr val="accent6">
                  <a:lumMod val="50000"/>
                </a:schemeClr>
              </a:buClr>
              <a:buSz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bg-BG" sz="1800" kern="0" dirty="0">
              <a:solidFill>
                <a:schemeClr val="accent2"/>
              </a:solidFill>
              <a:latin typeface="Trebuchet MS (Headings)"/>
              <a:cs typeface="Times New Roman" panose="02020603050405020304" pitchFamily="18" charset="0"/>
            </a:endParaRPr>
          </a:p>
        </p:txBody>
      </p:sp>
      <p:pic>
        <p:nvPicPr>
          <p:cNvPr id="5" name="Графика 4" descr="Ксилофон">
            <a:extLst>
              <a:ext uri="{FF2B5EF4-FFF2-40B4-BE49-F238E27FC236}">
                <a16:creationId xmlns:a16="http://schemas.microsoft.com/office/drawing/2014/main" id="{169D234B-5EA0-2942-3B21-0E6034B9C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44706" y="721659"/>
            <a:ext cx="914400" cy="914400"/>
          </a:xfrm>
          <a:prstGeom prst="rect">
            <a:avLst/>
          </a:prstGeom>
        </p:spPr>
      </p:pic>
      <p:pic>
        <p:nvPicPr>
          <p:cNvPr id="7" name="Графика 6" descr="Гимнастика на земя">
            <a:extLst>
              <a:ext uri="{FF2B5EF4-FFF2-40B4-BE49-F238E27FC236}">
                <a16:creationId xmlns:a16="http://schemas.microsoft.com/office/drawing/2014/main" id="{6B388589-F62C-98FF-BC97-756D529D80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03222" y="618561"/>
            <a:ext cx="914400" cy="914400"/>
          </a:xfrm>
          <a:prstGeom prst="rect">
            <a:avLst/>
          </a:prstGeom>
        </p:spPr>
      </p:pic>
      <p:pic>
        <p:nvPicPr>
          <p:cNvPr id="9" name="Графика 8" descr="Кръгове със стрелки">
            <a:extLst>
              <a:ext uri="{FF2B5EF4-FFF2-40B4-BE49-F238E27FC236}">
                <a16:creationId xmlns:a16="http://schemas.microsoft.com/office/drawing/2014/main" id="{88E6B76A-0B47-DE73-D5DC-8EA3B8A467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07022" y="618561"/>
            <a:ext cx="914400" cy="914400"/>
          </a:xfrm>
          <a:prstGeom prst="rect">
            <a:avLst/>
          </a:prstGeom>
        </p:spPr>
      </p:pic>
      <p:pic>
        <p:nvPicPr>
          <p:cNvPr id="11" name="Графика 10" descr="Футболна топка">
            <a:extLst>
              <a:ext uri="{FF2B5EF4-FFF2-40B4-BE49-F238E27FC236}">
                <a16:creationId xmlns:a16="http://schemas.microsoft.com/office/drawing/2014/main" id="{FBD121D3-6083-40B4-45EB-1CDC24459E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36576" y="618561"/>
            <a:ext cx="914400" cy="914400"/>
          </a:xfrm>
          <a:prstGeom prst="rect">
            <a:avLst/>
          </a:prstGeom>
        </p:spPr>
      </p:pic>
      <p:pic>
        <p:nvPicPr>
          <p:cNvPr id="17" name="Графика 16" descr="Класна стая">
            <a:extLst>
              <a:ext uri="{FF2B5EF4-FFF2-40B4-BE49-F238E27FC236}">
                <a16:creationId xmlns:a16="http://schemas.microsoft.com/office/drawing/2014/main" id="{63116435-F58A-DEAD-6BA6-67F639D752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31740" y="618562"/>
            <a:ext cx="914400" cy="914400"/>
          </a:xfrm>
          <a:prstGeom prst="rect">
            <a:avLst/>
          </a:prstGeom>
        </p:spPr>
      </p:pic>
      <p:pic>
        <p:nvPicPr>
          <p:cNvPr id="19" name="Графика 18" descr="Диплома на свитък">
            <a:extLst>
              <a:ext uri="{FF2B5EF4-FFF2-40B4-BE49-F238E27FC236}">
                <a16:creationId xmlns:a16="http://schemas.microsoft.com/office/drawing/2014/main" id="{02D572D8-305E-9E00-1678-8D9BFF57535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825752" y="6701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52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60000">
        <p14:warp dir="in"/>
      </p:transition>
    </mc:Choice>
    <mc:Fallback>
      <p:transition spd="slow" advTm="6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96470"/>
            <a:ext cx="10864571" cy="95677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bg-BG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Изразходвани средства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318" y="2456329"/>
            <a:ext cx="10829364" cy="37562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bg-BG" sz="4000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Изразходвани средства от бюджета </a:t>
            </a:r>
          </a:p>
          <a:p>
            <a:pPr marL="0" indent="0" algn="ctr">
              <a:buNone/>
            </a:pPr>
            <a:r>
              <a:rPr lang="bg-BG" sz="4000" b="1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2 556 505 </a:t>
            </a:r>
            <a:r>
              <a:rPr lang="bg-BG" sz="4000" dirty="0">
                <a:solidFill>
                  <a:schemeClr val="tx2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лв.</a:t>
            </a:r>
          </a:p>
          <a:p>
            <a:pPr marL="0" indent="0" algn="just">
              <a:buNone/>
            </a:pPr>
            <a:r>
              <a:rPr lang="bg-BG" sz="3300" dirty="0">
                <a:solidFill>
                  <a:schemeClr val="tx2">
                    <a:lumMod val="10000"/>
                  </a:schemeClr>
                </a:solidFill>
              </a:rPr>
              <a:t>	</a:t>
            </a:r>
            <a:r>
              <a:rPr lang="bg-BG" sz="2600" dirty="0">
                <a:solidFill>
                  <a:schemeClr val="tx2">
                    <a:lumMod val="10000"/>
                  </a:schemeClr>
                </a:solidFill>
              </a:rPr>
              <a:t>Бюджетът е разработен съгласно изискванията на Закона за предучилищното и училищното образование и </a:t>
            </a:r>
            <a:r>
              <a:rPr lang="ru-RU" sz="2800" dirty="0" err="1">
                <a:solidFill>
                  <a:schemeClr val="tx2">
                    <a:lumMod val="10000"/>
                  </a:schemeClr>
                </a:solidFill>
              </a:rPr>
              <a:t>Заповед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</a:rPr>
              <a:t> № СОА24-РД09-2176/28.02.2024 г. на </a:t>
            </a:r>
            <a:r>
              <a:rPr lang="ru-RU" sz="2800" dirty="0" err="1">
                <a:solidFill>
                  <a:schemeClr val="tx2">
                    <a:lumMod val="10000"/>
                  </a:schemeClr>
                </a:solidFill>
              </a:rPr>
              <a:t>кмета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</a:rPr>
              <a:t> на </a:t>
            </a:r>
            <a:r>
              <a:rPr lang="ru-RU" sz="2800" dirty="0" err="1">
                <a:solidFill>
                  <a:schemeClr val="tx2">
                    <a:lumMod val="10000"/>
                  </a:schemeClr>
                </a:solidFill>
              </a:rPr>
              <a:t>Столична</a:t>
            </a:r>
            <a:r>
              <a:rPr lang="ru-RU" sz="2800" dirty="0">
                <a:solidFill>
                  <a:schemeClr val="tx2">
                    <a:lumMod val="10000"/>
                  </a:schemeClr>
                </a:solidFill>
              </a:rPr>
              <a:t> община</a:t>
            </a:r>
            <a:r>
              <a:rPr lang="bg-BG" sz="2800" dirty="0">
                <a:solidFill>
                  <a:schemeClr val="tx2">
                    <a:lumMod val="10000"/>
                  </a:schemeClr>
                </a:solidFill>
              </a:rPr>
              <a:t> г. </a:t>
            </a:r>
            <a:r>
              <a:rPr lang="bg-BG" sz="2600" dirty="0">
                <a:solidFill>
                  <a:schemeClr val="tx2">
                    <a:lumMod val="10000"/>
                  </a:schemeClr>
                </a:solidFill>
              </a:rPr>
              <a:t>на Кмета на Столична община за прилагане на системата на делегирани бюджети и утвърждаване на формулите за Единни разходни стандарти(ЕРС).</a:t>
            </a:r>
            <a:endParaRPr lang="bg-BG" sz="2600" dirty="0">
              <a:solidFill>
                <a:schemeClr val="tx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780276"/>
      </p:ext>
    </p:extLst>
  </p:cSld>
  <p:clrMapOvr>
    <a:masterClrMapping/>
  </p:clrMapOvr>
  <p:transition spd="slow" advTm="2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78542"/>
            <a:ext cx="10909395" cy="192741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bg-BG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Отчет на бюджета </a:t>
            </a:r>
            <a:br>
              <a:rPr lang="bg-BG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</a:br>
            <a:r>
              <a:rPr lang="bg-BG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на</a:t>
            </a:r>
            <a:br>
              <a:rPr lang="bg-BG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</a:br>
            <a:r>
              <a:rPr lang="bg-BG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 (Headings)"/>
              </a:rPr>
              <a:t>50.ОУ „Васил Левски“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905" y="3119718"/>
            <a:ext cx="7485947" cy="27163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200" i="1" dirty="0">
                <a:solidFill>
                  <a:schemeClr val="tx2">
                    <a:lumMod val="10000"/>
                  </a:schemeClr>
                </a:solidFill>
                <a:latin typeface="MS Reference Sans Serif" panose="020B0604030504040204" pitchFamily="34" charset="0"/>
              </a:rPr>
              <a:t>Любомира Захариева</a:t>
            </a:r>
          </a:p>
          <a:p>
            <a:pPr marL="0" indent="0" algn="ctr">
              <a:buNone/>
            </a:pPr>
            <a:r>
              <a:rPr lang="bg-BG" i="1" dirty="0">
                <a:solidFill>
                  <a:schemeClr val="tx2">
                    <a:lumMod val="10000"/>
                  </a:schemeClr>
                </a:solidFill>
                <a:latin typeface="MS Reference Sans Serif" panose="020B0604030504040204" pitchFamily="34" charset="0"/>
              </a:rPr>
              <a:t>Главен счетоводител</a:t>
            </a:r>
          </a:p>
        </p:txBody>
      </p:sp>
      <p:pic>
        <p:nvPicPr>
          <p:cNvPr id="5" name="Графика 4" descr="Програмист">
            <a:extLst>
              <a:ext uri="{FF2B5EF4-FFF2-40B4-BE49-F238E27FC236}">
                <a16:creationId xmlns:a16="http://schemas.microsoft.com/office/drawing/2014/main" id="{CDD5B23A-54E9-CB38-9C85-88EE5F47B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49678" y="336624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0">
        <p14:prism isContent="1"/>
      </p:transition>
    </mc:Choice>
    <mc:Fallback xmlns="">
      <p:transition spd="slow" advTm="4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923</TotalTime>
  <Words>763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Century Gothic</vt:lpstr>
      <vt:lpstr>Georgia</vt:lpstr>
      <vt:lpstr>MS Reference Sans Serif</vt:lpstr>
      <vt:lpstr>Times New Roman</vt:lpstr>
      <vt:lpstr>Trebuchet MS (Headings)</vt:lpstr>
      <vt:lpstr>Wingdings</vt:lpstr>
      <vt:lpstr>Wingdings 3</vt:lpstr>
      <vt:lpstr>Ion</vt:lpstr>
      <vt:lpstr>Годишен отчет на бюджета на  50.ОУ „Васил Левски“ към 31.12.2024 г.</vt:lpstr>
      <vt:lpstr>Заплати по трудови правоотношения и други възнаграждения на персонала</vt:lpstr>
      <vt:lpstr>Разходи за издръжка </vt:lpstr>
      <vt:lpstr>Разходи за издръжка </vt:lpstr>
      <vt:lpstr>  Средна брутна работна заплата     </vt:lpstr>
      <vt:lpstr>Други възнаграждения</vt:lpstr>
      <vt:lpstr>Проекти</vt:lpstr>
      <vt:lpstr>Изразходвани средства</vt:lpstr>
      <vt:lpstr>Отчет на бюджета  на 50.ОУ „Васил Левски“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на бюджета на  140.СУ „Иван Богоров“ към 31.12.2016 г.</dc:title>
  <dc:creator>User</dc:creator>
  <cp:lastModifiedBy>2202050: 50. ОУ"Васил Левски" - София</cp:lastModifiedBy>
  <cp:revision>84</cp:revision>
  <dcterms:created xsi:type="dcterms:W3CDTF">2017-01-17T09:58:30Z</dcterms:created>
  <dcterms:modified xsi:type="dcterms:W3CDTF">2025-01-24T12:51:14Z</dcterms:modified>
</cp:coreProperties>
</file>